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74" r:id="rId6"/>
    <p:sldId id="262" r:id="rId7"/>
    <p:sldId id="278" r:id="rId8"/>
    <p:sldId id="277" r:id="rId9"/>
    <p:sldId id="276" r:id="rId10"/>
    <p:sldId id="265" r:id="rId11"/>
    <p:sldId id="264" r:id="rId12"/>
    <p:sldId id="263" r:id="rId13"/>
    <p:sldId id="267" r:id="rId14"/>
    <p:sldId id="268" r:id="rId15"/>
    <p:sldId id="279" r:id="rId16"/>
    <p:sldId id="269" r:id="rId17"/>
    <p:sldId id="275" r:id="rId18"/>
    <p:sldId id="270" r:id="rId19"/>
    <p:sldId id="272" r:id="rId20"/>
    <p:sldId id="273" r:id="rId21"/>
    <p:sldId id="26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17" autoAdjust="0"/>
    <p:restoredTop sz="94619" autoAdjust="0"/>
  </p:normalViewPr>
  <p:slideViewPr>
    <p:cSldViewPr snapToGrid="0">
      <p:cViewPr varScale="1">
        <p:scale>
          <a:sx n="49" d="100"/>
          <a:sy n="49" d="100"/>
        </p:scale>
        <p:origin x="149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5/20/2022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5/20/2022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5/20/2022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5/20/2022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5/20/2022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5/20/2022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00923" y="-45826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Market Segmentation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9624" y="3995988"/>
            <a:ext cx="496956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 Fabiola </a:t>
            </a:r>
            <a:r>
              <a:rPr lang="en-US" dirty="0" err="1">
                <a:solidFill>
                  <a:schemeClr val="tx1"/>
                </a:solidFill>
              </a:rPr>
              <a:t>Manjoh</a:t>
            </a:r>
            <a:r>
              <a:rPr lang="en-US" dirty="0">
                <a:solidFill>
                  <a:schemeClr val="tx1"/>
                </a:solidFill>
              </a:rPr>
              <a:t> and Aleksander Boski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AB086-0E72-2AB9-386A-821489819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2743200"/>
            <a:ext cx="10058400" cy="1371600"/>
          </a:xfrm>
        </p:spPr>
        <p:txBody>
          <a:bodyPr/>
          <a:lstStyle/>
          <a:p>
            <a:r>
              <a:rPr lang="en-GB" dirty="0"/>
              <a:t>Recommended approach for Cluster 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658901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7E862-E372-CA9C-4602-C9D17795E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471" y="642594"/>
            <a:ext cx="10455729" cy="1371600"/>
          </a:xfrm>
        </p:spPr>
        <p:txBody>
          <a:bodyPr>
            <a:normAutofit fontScale="90000"/>
          </a:bodyPr>
          <a:lstStyle/>
          <a:p>
            <a:r>
              <a:rPr lang="en-GB" dirty="0"/>
              <a:t>Fabiola is waiting for you on meaty-Tuesday!!</a:t>
            </a:r>
            <a:br>
              <a:rPr lang="en-GB" dirty="0"/>
            </a:br>
            <a:r>
              <a:rPr lang="en-GB" dirty="0"/>
              <a:t>Come taste the highest quality meats from Cameroon!!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CCDBC-6F42-D3F6-B5C3-63267860E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  <a:endParaRPr lang="en-B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EE859B-21F1-4AB8-F2D7-DF3D29225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687" y="2014194"/>
            <a:ext cx="5711258" cy="44922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4E9F5C-3E37-1CA2-892B-97334BEA5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958" y="2417318"/>
            <a:ext cx="1012032" cy="1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121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FEFA9-5F0E-24E0-8F96-F63CB360B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936" y="2596243"/>
            <a:ext cx="10058400" cy="1371600"/>
          </a:xfrm>
        </p:spPr>
        <p:txBody>
          <a:bodyPr/>
          <a:lstStyle/>
          <a:p>
            <a:r>
              <a:rPr lang="en-GB" dirty="0"/>
              <a:t>Recommended approach for Cluster 2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971119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B96218-1B01-0E78-BD3F-8C05B6854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9858" y="2630567"/>
            <a:ext cx="6843888" cy="38496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BD8CF83-15EC-FD26-EC6F-B005DA223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476" y="3727071"/>
            <a:ext cx="830652" cy="99830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1A43B3C-8448-51C5-A64C-1D74D68FA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336" y="710714"/>
            <a:ext cx="10561864" cy="1689585"/>
          </a:xfrm>
        </p:spPr>
        <p:txBody>
          <a:bodyPr>
            <a:normAutofit/>
          </a:bodyPr>
          <a:lstStyle/>
          <a:p>
            <a:r>
              <a:rPr lang="en-GB" sz="2800" dirty="0"/>
              <a:t>We are happy to introduce Nelson’s bling-bling-Saturday!! Get 10% off on every gold product!!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3773184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5CC90-7C3B-34FA-824F-2DD8DEE2D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443" y="2904102"/>
            <a:ext cx="10058400" cy="1371600"/>
          </a:xfrm>
        </p:spPr>
        <p:txBody>
          <a:bodyPr/>
          <a:lstStyle/>
          <a:p>
            <a:r>
              <a:rPr lang="en-GB" dirty="0"/>
              <a:t>Recommended approach for Cluster 3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000053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8D96A-A760-8592-CFE4-93B000475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    Are your kids grinding your gears?</a:t>
            </a:r>
            <a:endParaRPr lang="en-B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78991F-0DA8-E194-48D1-0C904D882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3703" y="2014194"/>
            <a:ext cx="6764594" cy="4508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461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6E957-3596-E482-E612-B3B000C08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 a way to relax, forget about your worries?</a:t>
            </a:r>
            <a:endParaRPr lang="en-B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80A2589-55CF-D24C-EF50-E50AD126F3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3181" y="2192594"/>
            <a:ext cx="8045624" cy="402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648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DBF87-3115-50FB-E5C8-3BE1D33DA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935" y="642594"/>
            <a:ext cx="10535265" cy="1371600"/>
          </a:xfrm>
        </p:spPr>
        <p:txBody>
          <a:bodyPr>
            <a:noAutofit/>
          </a:bodyPr>
          <a:lstStyle/>
          <a:p>
            <a:r>
              <a:rPr lang="en-GB" sz="2800" dirty="0"/>
              <a:t>We’re introducing: Self-care Friday! </a:t>
            </a:r>
            <a:br>
              <a:rPr lang="en-GB" sz="2800" dirty="0"/>
            </a:br>
            <a:br>
              <a:rPr lang="en-GB" sz="2800" dirty="0"/>
            </a:br>
            <a:r>
              <a:rPr lang="en-GB" sz="2800" dirty="0"/>
              <a:t>1 bottle of wine bought = pay 50% less on the second one!!</a:t>
            </a:r>
            <a:endParaRPr lang="en-BE" sz="28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E16AD9-88DB-84A3-66E1-8E1DC6C161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9555" y="2142014"/>
            <a:ext cx="4336024" cy="433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29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C8B7B9-B52D-9462-0812-2A1B8FF65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8665" y="3019153"/>
            <a:ext cx="3551464" cy="81969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200" b="1" dirty="0"/>
              <a:t>    </a:t>
            </a:r>
            <a:r>
              <a:rPr lang="en-GB" sz="3800" b="1" dirty="0"/>
              <a:t>THANK YOU!</a:t>
            </a:r>
            <a:endParaRPr lang="en-BE" sz="3800" b="1" dirty="0"/>
          </a:p>
        </p:txBody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2C7C2-453E-2BF9-6FF6-A7331D829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456" y="2966085"/>
            <a:ext cx="11029950" cy="92583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b="1" dirty="0"/>
              <a:t>                                                          GOAL: </a:t>
            </a:r>
          </a:p>
          <a:p>
            <a:pPr marL="0" indent="0">
              <a:buNone/>
            </a:pPr>
            <a:r>
              <a:rPr lang="en-GB" sz="2400" b="1" dirty="0"/>
              <a:t>                Create a marketing campaign for each customer segment</a:t>
            </a:r>
            <a:endParaRPr lang="en-BE" sz="2400" b="1" dirty="0"/>
          </a:p>
        </p:txBody>
      </p:sp>
    </p:spTree>
    <p:extLst>
      <p:ext uri="{BB962C8B-B14F-4D97-AF65-F5344CB8AC3E}">
        <p14:creationId xmlns:p14="http://schemas.microsoft.com/office/powerpoint/2010/main" val="2100796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E98B8-B6C5-CA9B-EC1A-E86BE3108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FA1D7-878D-AA13-7943-D2E762079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Dataset description</a:t>
            </a:r>
          </a:p>
          <a:p>
            <a:r>
              <a:rPr lang="en-GB" dirty="0"/>
              <a:t>Data pre-processing and cleaning</a:t>
            </a:r>
          </a:p>
          <a:p>
            <a:r>
              <a:rPr lang="en-GB" dirty="0"/>
              <a:t>Feature engineering</a:t>
            </a:r>
          </a:p>
          <a:p>
            <a:r>
              <a:rPr lang="en-GB" dirty="0"/>
              <a:t>Feature selection</a:t>
            </a:r>
          </a:p>
          <a:p>
            <a:r>
              <a:rPr lang="en-GB" dirty="0"/>
              <a:t>PCA or not PCA</a:t>
            </a:r>
          </a:p>
          <a:p>
            <a:r>
              <a:rPr lang="en-GB" dirty="0"/>
              <a:t>K-means: choosing k</a:t>
            </a:r>
          </a:p>
          <a:p>
            <a:r>
              <a:rPr lang="en-GB" dirty="0"/>
              <a:t>Clusters</a:t>
            </a:r>
          </a:p>
          <a:p>
            <a:r>
              <a:rPr lang="en-GB" dirty="0"/>
              <a:t>Cluster analysis</a:t>
            </a:r>
          </a:p>
          <a:p>
            <a:r>
              <a:rPr lang="en-GB" dirty="0"/>
              <a:t>Business recommendations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7248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8AAC6-3DBA-95F9-DDB1-44F1175CB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Engineered features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92A0A-B156-DD10-7C33-3AEBC7B2D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Children</a:t>
            </a:r>
          </a:p>
          <a:p>
            <a:r>
              <a:rPr lang="en-GB" dirty="0"/>
              <a:t>Total purchases </a:t>
            </a:r>
          </a:p>
          <a:p>
            <a:r>
              <a:rPr lang="en-GB" dirty="0"/>
              <a:t>Conversion rate</a:t>
            </a:r>
          </a:p>
          <a:p>
            <a:r>
              <a:rPr lang="en-GB" dirty="0"/>
              <a:t>Days as customer </a:t>
            </a:r>
          </a:p>
          <a:p>
            <a:r>
              <a:rPr lang="en-GB" dirty="0"/>
              <a:t>Frequency of purchase </a:t>
            </a:r>
          </a:p>
          <a:p>
            <a:r>
              <a:rPr lang="en-GB" dirty="0"/>
              <a:t>Relative spending</a:t>
            </a:r>
          </a:p>
          <a:p>
            <a:r>
              <a:rPr lang="en-GB" dirty="0"/>
              <a:t>Price sensitivity</a:t>
            </a:r>
          </a:p>
          <a:p>
            <a:pPr marL="0" indent="0">
              <a:buNone/>
            </a:pPr>
            <a:endParaRPr lang="en-GB" dirty="0"/>
          </a:p>
          <a:p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D5D00D-F3F9-B1DE-DD85-33D2DD417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304" y="382841"/>
            <a:ext cx="5289149" cy="351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49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29EDE-0FE8-8DDF-2A94-795A84484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8052" y="2743200"/>
            <a:ext cx="10058400" cy="1371600"/>
          </a:xfrm>
        </p:spPr>
        <p:txBody>
          <a:bodyPr/>
          <a:lstStyle/>
          <a:p>
            <a:r>
              <a:rPr lang="en-GB" dirty="0"/>
              <a:t> CLUSTER ANALYSIS!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905067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B07FF-D381-4B3D-B5DF-3C3792E40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6D6781-8A2F-AC27-AA6F-E5B61C1F22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5856" y="2379406"/>
            <a:ext cx="10476598" cy="2281084"/>
          </a:xfrm>
        </p:spPr>
      </p:pic>
    </p:spTree>
    <p:extLst>
      <p:ext uri="{BB962C8B-B14F-4D97-AF65-F5344CB8AC3E}">
        <p14:creationId xmlns:p14="http://schemas.microsoft.com/office/powerpoint/2010/main" val="3307248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56DB8-7F1B-9FDE-DE28-CAB709232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Cluster 1 – Rich meat lover </a:t>
            </a:r>
            <a:endParaRPr lang="en-BE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2CA6103-C9F2-0986-99C7-EE57B37D40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68834" y="1063708"/>
            <a:ext cx="2607066" cy="38496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AF32B34-6BB2-F448-5963-4303122054B8}"/>
              </a:ext>
            </a:extLst>
          </p:cNvPr>
          <p:cNvSpPr txBox="1"/>
          <p:nvPr/>
        </p:nvSpPr>
        <p:spPr>
          <a:xfrm>
            <a:off x="667073" y="1834390"/>
            <a:ext cx="78263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Peter makes 70k a year, he’s in the top tier income-wise!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He has the most purchases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Oldest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children, most likely to be single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High meat consumption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High conversion rate – internet savvy!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Low price sensitivity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020398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BD84B-6A02-79C5-3DC5-345876EDC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6113228" cy="1371600"/>
          </a:xfrm>
        </p:spPr>
        <p:txBody>
          <a:bodyPr/>
          <a:lstStyle/>
          <a:p>
            <a:r>
              <a:rPr lang="en-GB" dirty="0"/>
              <a:t>Cluster 2 – Working class</a:t>
            </a:r>
            <a:br>
              <a:rPr lang="en-GB" dirty="0"/>
            </a:br>
            <a:r>
              <a:rPr lang="en-GB" dirty="0"/>
              <a:t>                   Loves gold </a:t>
            </a:r>
            <a:endParaRPr lang="en-BE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7D1FFC9-F28E-7D48-844C-7302A8F0A1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17215" y="913813"/>
            <a:ext cx="2826352" cy="38496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E7C18DF-0E80-696D-E411-BE98825F603D}"/>
              </a:ext>
            </a:extLst>
          </p:cNvPr>
          <p:cNvSpPr txBox="1"/>
          <p:nvPr/>
        </p:nvSpPr>
        <p:spPr>
          <a:xfrm>
            <a:off x="820972" y="2593383"/>
            <a:ext cx="635905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Alexis is the youngest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She makes 30k a year, putting her in the bottom tier income-wise!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Least educated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Avid gold-product buyer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She has the least purchases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Low conversion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High price sensitivity</a:t>
            </a:r>
          </a:p>
        </p:txBody>
      </p:sp>
    </p:spTree>
    <p:extLst>
      <p:ext uri="{BB962C8B-B14F-4D97-AF65-F5344CB8AC3E}">
        <p14:creationId xmlns:p14="http://schemas.microsoft.com/office/powerpoint/2010/main" val="2253209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4970D-F2DB-1E1A-926B-9DA6EBEB4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Cluster 3 – Middle class,</a:t>
            </a:r>
            <a:br>
              <a:rPr lang="en-GB" dirty="0"/>
            </a:br>
            <a:r>
              <a:rPr lang="en-GB" dirty="0"/>
              <a:t> loves wine, has kids</a:t>
            </a:r>
            <a:endParaRPr lang="en-B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90CE4A3-D5FF-1F98-5A3B-82E993053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dirty="0" err="1"/>
              <a:t>Apu</a:t>
            </a:r>
            <a:r>
              <a:rPr lang="en-GB" sz="1800" dirty="0"/>
              <a:t> makes 42k/year</a:t>
            </a:r>
          </a:p>
          <a:p>
            <a:r>
              <a:rPr lang="en-GB" sz="1800" dirty="0"/>
              <a:t>Most recent client</a:t>
            </a:r>
          </a:p>
          <a:p>
            <a:r>
              <a:rPr lang="en-GB" sz="1800" dirty="0"/>
              <a:t>Married, 2 kids</a:t>
            </a:r>
          </a:p>
          <a:p>
            <a:r>
              <a:rPr lang="en-GB" sz="1800" b="1" dirty="0"/>
              <a:t>High wine consumption</a:t>
            </a:r>
          </a:p>
          <a:p>
            <a:r>
              <a:rPr lang="en-GB" sz="1800" b="1" dirty="0"/>
              <a:t>Highest price sensitivity</a:t>
            </a:r>
          </a:p>
          <a:p>
            <a:endParaRPr lang="en-B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2F22A6-0B52-97A0-1AC6-857E73F1B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0" y="375557"/>
            <a:ext cx="4776107" cy="4776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2030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{4EF8792E-EFEC-4FBB-971C-60B8C084B8FF}tf78438558_win32</Template>
  <TotalTime>1801</TotalTime>
  <Words>284</Words>
  <Application>Microsoft Office PowerPoint</Application>
  <PresentationFormat>Widescreen</PresentationFormat>
  <Paragraphs>57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Century Gothic</vt:lpstr>
      <vt:lpstr>Garamond</vt:lpstr>
      <vt:lpstr>SavonVTI</vt:lpstr>
      <vt:lpstr>Market Segmentation</vt:lpstr>
      <vt:lpstr>PowerPoint Presentation</vt:lpstr>
      <vt:lpstr>Structure</vt:lpstr>
      <vt:lpstr>Engineered features</vt:lpstr>
      <vt:lpstr> CLUSTER ANALYSIS!</vt:lpstr>
      <vt:lpstr>PowerPoint Presentation</vt:lpstr>
      <vt:lpstr>Cluster 1 – Rich meat lover </vt:lpstr>
      <vt:lpstr>Cluster 2 – Working class                    Loves gold </vt:lpstr>
      <vt:lpstr>Cluster 3 – Middle class,  loves wine, has kids</vt:lpstr>
      <vt:lpstr>Recommended approach for Cluster 1</vt:lpstr>
      <vt:lpstr>Fabiola is waiting for you on meaty-Tuesday!! Come taste the highest quality meats from Cameroon!!</vt:lpstr>
      <vt:lpstr>Recommended approach for Cluster 2</vt:lpstr>
      <vt:lpstr>We are happy to introduce Nelson’s bling-bling-Saturday!! Get 10% off on every gold product!!</vt:lpstr>
      <vt:lpstr>Recommended approach for Cluster 3</vt:lpstr>
      <vt:lpstr>     Are your kids grinding your gears?</vt:lpstr>
      <vt:lpstr>Need a way to relax, forget about your worries?</vt:lpstr>
      <vt:lpstr>We’re introducing: Self-care Friday!   1 bottle of wine bought = pay 50% less on the second one!!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 Segmentation</dc:title>
  <dc:creator>Aleksander Boski</dc:creator>
  <cp:lastModifiedBy>Aleksander Boski</cp:lastModifiedBy>
  <cp:revision>11</cp:revision>
  <dcterms:created xsi:type="dcterms:W3CDTF">2022-05-18T12:19:53Z</dcterms:created>
  <dcterms:modified xsi:type="dcterms:W3CDTF">2022-05-20T09:46:21Z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